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3" r:id="rId3"/>
    <p:sldId id="274" r:id="rId4"/>
    <p:sldId id="275" r:id="rId5"/>
    <p:sldId id="276" r:id="rId6"/>
    <p:sldId id="277" r:id="rId7"/>
    <p:sldId id="278" r:id="rId8"/>
    <p:sldId id="279" r:id="rId9"/>
    <p:sldId id="280" r:id="rId10"/>
    <p:sldId id="281" r:id="rId11"/>
    <p:sldId id="287" r:id="rId12"/>
    <p:sldId id="288" r:id="rId13"/>
    <p:sldId id="290" r:id="rId14"/>
    <p:sldId id="259" r:id="rId15"/>
    <p:sldId id="260" r:id="rId16"/>
    <p:sldId id="261" r:id="rId17"/>
    <p:sldId id="262" r:id="rId18"/>
    <p:sldId id="263" r:id="rId19"/>
    <p:sldId id="264"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239DA-B23D-43F4-865A-1FA9EA0E3CA7}" type="datetimeFigureOut">
              <a:rPr lang="en-US" smtClean="0"/>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445F3-5599-4D1C-963F-0C770D75D88B}" type="slidenum">
              <a:rPr lang="en-US" smtClean="0"/>
              <a:t>‹#›</a:t>
            </a:fld>
            <a:endParaRPr lang="en-US"/>
          </a:p>
        </p:txBody>
      </p:sp>
    </p:spTree>
    <p:extLst>
      <p:ext uri="{BB962C8B-B14F-4D97-AF65-F5344CB8AC3E}">
        <p14:creationId xmlns:p14="http://schemas.microsoft.com/office/powerpoint/2010/main" val="167929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D92C48-6982-4344-AEE2-4B1F1682AD56}" type="slidenum">
              <a:rPr lang="en-US"/>
              <a:pPr/>
              <a:t>2</a:t>
            </a:fld>
            <a:endParaRPr lang="en-US"/>
          </a:p>
        </p:txBody>
      </p:sp>
      <p:sp>
        <p:nvSpPr>
          <p:cNvPr id="491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4"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49762F-F99F-4493-89DF-43EAA645AC1B}" type="slidenum">
              <a:rPr lang="en-US"/>
              <a:pPr/>
              <a:t>11</a:t>
            </a:fld>
            <a:endParaRPr lang="en-US"/>
          </a:p>
        </p:txBody>
      </p:sp>
      <p:sp>
        <p:nvSpPr>
          <p:cNvPr id="583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370"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D750E57-8344-453E-8719-6DDCECC084EF}" type="slidenum">
              <a:rPr lang="en-US"/>
              <a:pPr/>
              <a:t>12</a:t>
            </a:fld>
            <a:endParaRPr lang="en-US"/>
          </a:p>
        </p:txBody>
      </p:sp>
      <p:sp>
        <p:nvSpPr>
          <p:cNvPr id="593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394"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F87A860-6A69-4B0D-9AB8-DA520279C534}" type="slidenum">
              <a:rPr lang="en-US"/>
              <a:pPr/>
              <a:t>13</a:t>
            </a:fld>
            <a:endParaRPr lang="en-US"/>
          </a:p>
        </p:txBody>
      </p:sp>
      <p:sp>
        <p:nvSpPr>
          <p:cNvPr id="614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42"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3EB1592-7CF3-4B2A-83AB-356D00E4FEB7}" type="slidenum">
              <a:rPr lang="en-US"/>
              <a:pPr/>
              <a:t>3</a:t>
            </a:fld>
            <a:endParaRPr lang="en-US"/>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178"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031FBA-2BE8-45EB-9A22-DB43F9B2AA35}" type="slidenum">
              <a:rPr lang="en-US"/>
              <a:pPr/>
              <a:t>4</a:t>
            </a:fld>
            <a:endParaRPr lang="en-US"/>
          </a:p>
        </p:txBody>
      </p:sp>
      <p:sp>
        <p:nvSpPr>
          <p:cNvPr id="5120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2"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6E85C5-08AE-4A11-9015-8E9F55151A17}" type="slidenum">
              <a:rPr lang="en-US"/>
              <a:pPr/>
              <a:t>5</a:t>
            </a:fld>
            <a:endParaRPr lang="en-US"/>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26"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9C2F92-B201-4F33-A5B7-DD693320F78A}" type="slidenum">
              <a:rPr lang="en-US"/>
              <a:pPr/>
              <a:t>6</a:t>
            </a:fld>
            <a:endParaRPr lang="en-US"/>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50"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2BDD208-C7B4-49F9-8F62-B2368A3E6724}" type="slidenum">
              <a:rPr lang="en-US"/>
              <a:pPr/>
              <a:t>7</a:t>
            </a:fld>
            <a:endParaRPr lang="en-US"/>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74"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0B7583-2CF3-48F0-B9F3-A8BB5F6F578B}" type="slidenum">
              <a:rPr lang="en-US"/>
              <a:pPr/>
              <a:t>8</a:t>
            </a:fld>
            <a:endParaRPr lang="en-US"/>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8"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B927343-F63E-4492-AA5A-8C8B29407696}" type="slidenum">
              <a:rPr lang="en-US"/>
              <a:pPr/>
              <a:t>9</a:t>
            </a:fld>
            <a:endParaRPr lang="en-US"/>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22"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CAE4757-A41D-4C0B-A608-5AF6BEA4145A}" type="slidenum">
              <a:rPr lang="en-US"/>
              <a:pPr/>
              <a:t>10</a:t>
            </a:fld>
            <a:endParaRPr lang="en-US"/>
          </a:p>
        </p:txBody>
      </p:sp>
      <p:sp>
        <p:nvSpPr>
          <p:cNvPr id="573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46"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2EC9F0-F9FE-4189-BFFD-155792D006CB}" type="datetimeFigureOut">
              <a:rPr lang="en-US" smtClean="0"/>
              <a:t>1/8/2016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9E8F5A-9CB7-4A57-A9ED-4D0BF354B3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9E8F5A-9CB7-4A57-A9ED-4D0BF354B3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9E8F5A-9CB7-4A57-A9ED-4D0BF354B3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5334000" y="6381750"/>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3048000" y="6381750"/>
            <a:ext cx="2132013" cy="474663"/>
          </a:xfrm>
        </p:spPr>
        <p:txBody>
          <a:bodyPr/>
          <a:lstStyle>
            <a:lvl1pPr>
              <a:defRPr/>
            </a:lvl1pPr>
          </a:lstStyle>
          <a:p>
            <a:fld id="{3B96E625-79EF-4FDD-8169-2004D1BFC63F}" type="slidenum">
              <a:rPr lang="en-GB"/>
              <a:pPr/>
              <a:t>‹#›</a:t>
            </a:fld>
            <a:endParaRPr lang="en-GB"/>
          </a:p>
        </p:txBody>
      </p:sp>
    </p:spTree>
    <p:extLst>
      <p:ext uri="{BB962C8B-B14F-4D97-AF65-F5344CB8AC3E}">
        <p14:creationId xmlns:p14="http://schemas.microsoft.com/office/powerpoint/2010/main" val="52973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9E8F5A-9CB7-4A57-A9ED-4D0BF354B3F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9E8F5A-9CB7-4A57-A9ED-4D0BF354B3F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9E8F5A-9CB7-4A57-A9ED-4D0BF354B3F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D9E8F5A-9CB7-4A57-A9ED-4D0BF354B3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D9E8F5A-9CB7-4A57-A9ED-4D0BF354B3F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2EC9F0-F9FE-4189-BFFD-155792D006CB}" type="datetimeFigureOut">
              <a:rPr lang="en-US" smtClean="0"/>
              <a:t>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D9E8F5A-9CB7-4A57-A9ED-4D0BF354B3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A2EC9F0-F9FE-4189-BFFD-155792D006CB}" type="datetimeFigureOut">
              <a:rPr lang="en-US" smtClean="0"/>
              <a:t>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9E8F5A-9CB7-4A57-A9ED-4D0BF354B3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2EC9F0-F9FE-4189-BFFD-155792D006CB}" type="datetimeFigureOut">
              <a:rPr lang="en-US" smtClean="0"/>
              <a:t>1/8/2016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9E8F5A-9CB7-4A57-A9ED-4D0BF354B3F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A2EC9F0-F9FE-4189-BFFD-155792D006CB}" type="datetimeFigureOut">
              <a:rPr lang="en-US" smtClean="0"/>
              <a:t>1/8/2016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9E8F5A-9CB7-4A57-A9ED-4D0BF354B3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rgbClr val="00B050"/>
                </a:solidFill>
                <a:latin typeface="Times New Roman" pitchFamily="18" charset="0"/>
                <a:cs typeface="Times New Roman" pitchFamily="18" charset="0"/>
              </a:rPr>
              <a:t>UNIT- </a:t>
            </a:r>
            <a:r>
              <a:rPr lang="en-US" sz="3600" b="1" dirty="0" smtClean="0">
                <a:solidFill>
                  <a:srgbClr val="00B050"/>
                </a:solidFill>
                <a:latin typeface="Times New Roman" pitchFamily="18" charset="0"/>
                <a:cs typeface="Times New Roman" pitchFamily="18" charset="0"/>
              </a:rPr>
              <a:t>2  </a:t>
            </a:r>
            <a:r>
              <a:rPr lang="en-US" sz="3600" dirty="0" smtClean="0">
                <a:solidFill>
                  <a:srgbClr val="00B050"/>
                </a:solidFill>
                <a:latin typeface="Times New Roman" pitchFamily="18" charset="0"/>
                <a:cs typeface="Times New Roman" pitchFamily="18" charset="0"/>
              </a:rPr>
              <a:t>W</a:t>
            </a:r>
            <a:r>
              <a:rPr lang="en-US" sz="3600" b="1" dirty="0" smtClean="0">
                <a:solidFill>
                  <a:srgbClr val="00B050"/>
                </a:solidFill>
                <a:latin typeface="Times New Roman" pitchFamily="18" charset="0"/>
                <a:cs typeface="Times New Roman" pitchFamily="18" charset="0"/>
              </a:rPr>
              <a:t>ATER </a:t>
            </a:r>
            <a:r>
              <a:rPr lang="en-US" sz="3600" b="1" dirty="0">
                <a:solidFill>
                  <a:srgbClr val="00B050"/>
                </a:solidFill>
                <a:latin typeface="Times New Roman" pitchFamily="18" charset="0"/>
                <a:cs typeface="Times New Roman" pitchFamily="18" charset="0"/>
              </a:rPr>
              <a:t>TANK</a:t>
            </a:r>
            <a:r>
              <a:rPr lang="en-US" dirty="0"/>
              <a:t/>
            </a:r>
            <a:br>
              <a:rPr lang="en-US" dirty="0"/>
            </a:br>
            <a:endParaRPr lang="en-US" dirty="0"/>
          </a:p>
        </p:txBody>
      </p:sp>
    </p:spTree>
    <p:extLst>
      <p:ext uri="{BB962C8B-B14F-4D97-AF65-F5344CB8AC3E}">
        <p14:creationId xmlns:p14="http://schemas.microsoft.com/office/powerpoint/2010/main" val="386518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50F7CB5D-7C5A-46D1-850A-8C64CB6D748D}" type="slidenum">
              <a:rPr lang="en-GB"/>
              <a:pPr/>
              <a:t>10</a:t>
            </a:fld>
            <a:endParaRPr lang="en-GB"/>
          </a:p>
        </p:txBody>
      </p:sp>
      <p:sp>
        <p:nvSpPr>
          <p:cNvPr id="15361"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2"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p:cNvSpPr txBox="1">
            <a:spLocks noChangeArrowheads="1"/>
          </p:cNvSpPr>
          <p:nvPr/>
        </p:nvSpPr>
        <p:spPr bwMode="auto">
          <a:xfrm>
            <a:off x="1828800" y="5715000"/>
            <a:ext cx="4267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CONICAL BOTTOM</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632200" cy="484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3184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81000"/>
            <a:ext cx="7772400" cy="1371600"/>
          </a:xfrm>
          <a:ln w="9360">
            <a:solidFill>
              <a:srgbClr val="BBE0E3"/>
            </a:solidFill>
            <a:miter lim="800000"/>
            <a:headEnd/>
            <a:tailEnd/>
          </a:ln>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C0066"/>
                </a:solidFill>
                <a:latin typeface="Times New Roman" pitchFamily="18" charset="0"/>
                <a:cs typeface="Times New Roman" pitchFamily="18" charset="0"/>
              </a:rPr>
              <a:t>Circular Tanks Resting </a:t>
            </a:r>
            <a:r>
              <a:rPr lang="en-GB" b="1" dirty="0" smtClean="0">
                <a:solidFill>
                  <a:srgbClr val="CC0066"/>
                </a:solidFill>
                <a:latin typeface="Times New Roman" pitchFamily="18" charset="0"/>
                <a:cs typeface="Times New Roman" pitchFamily="18" charset="0"/>
              </a:rPr>
              <a:t>On   Ground</a:t>
            </a:r>
            <a:r>
              <a:rPr lang="en-GB"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2209800"/>
            <a:ext cx="8001000" cy="2601511"/>
          </a:xfrm>
        </p:spPr>
        <p:txBody>
          <a:bodyPr>
            <a:normAutofit/>
          </a:bodyPr>
          <a:lstStyle/>
          <a:p>
            <a:pPr marL="457200" indent="-457200" algn="l">
              <a:buFont typeface="Wingdings" pitchFamily="2" charset="2"/>
              <a:buChar char="v"/>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tank has tendency to increase in diameter due to hydrostatic pressure</a:t>
            </a:r>
          </a:p>
          <a:p>
            <a:pPr marL="457200" indent="-457200" algn="l">
              <a:buFont typeface="Wingdings" pitchFamily="2" charset="2"/>
              <a:buChar char="v"/>
            </a:pPr>
            <a:r>
              <a:rPr lang="en-US" dirty="0">
                <a:latin typeface="Times New Roman" pitchFamily="18" charset="0"/>
                <a:cs typeface="Times New Roman" pitchFamily="18" charset="0"/>
              </a:rPr>
              <a:t>This increase in diameter all along the height of the tank depends on the nature of joint at the junction of slab and wall </a:t>
            </a:r>
          </a:p>
          <a:p>
            <a:pPr marL="457200" indent="-457200" algn="l">
              <a:buFont typeface="Wingdings" pitchFamily="2" charset="2"/>
              <a:buChar char="v"/>
            </a:pPr>
            <a:endParaRPr lang="en-US" dirty="0">
              <a:latin typeface="Times New Roman" pitchFamily="18" charset="0"/>
              <a:cs typeface="Times New Roman" pitchFamily="18" charset="0"/>
            </a:endParaRPr>
          </a:p>
        </p:txBody>
      </p:sp>
      <p:sp>
        <p:nvSpPr>
          <p:cNvPr id="6" name="Slide Number Placeholder 4"/>
          <p:cNvSpPr>
            <a:spLocks noGrp="1"/>
          </p:cNvSpPr>
          <p:nvPr>
            <p:ph type="sldNum" sz="quarter" idx="12"/>
          </p:nvPr>
        </p:nvSpPr>
        <p:spPr/>
        <p:txBody>
          <a:bodyPr/>
          <a:lstStyle/>
          <a:p>
            <a:fld id="{B5723AC3-7BE5-4B88-8997-B8A92AD248EE}" type="slidenum">
              <a:rPr lang="en-GB"/>
              <a:pPr/>
              <a:t>11</a:t>
            </a:fld>
            <a:endParaRPr lang="en-GB"/>
          </a:p>
        </p:txBody>
      </p:sp>
      <p:sp>
        <p:nvSpPr>
          <p:cNvPr id="16385"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66047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9E60304E-4D6E-4394-88CD-7F4511D3BF28}" type="slidenum">
              <a:rPr lang="en-GB"/>
              <a:pPr/>
              <a:t>12</a:t>
            </a:fld>
            <a:endParaRPr lang="en-GB"/>
          </a:p>
        </p:txBody>
      </p:sp>
      <p:sp>
        <p:nvSpPr>
          <p:cNvPr id="17409"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0" name="Rectangle 2"/>
          <p:cNvSpPr>
            <a:spLocks noGrp="1" noChangeArrowheads="1"/>
          </p:cNvSpPr>
          <p:nvPr>
            <p:ph type="body"/>
          </p:nvPr>
        </p:nvSpPr>
        <p:spPr>
          <a:xfrm>
            <a:off x="457200" y="533400"/>
            <a:ext cx="8458200" cy="3124200"/>
          </a:xfrm>
          <a:ln/>
        </p:spPr>
        <p:txBody>
          <a:bodyPr anchor="t">
            <a:normAutofit/>
          </a:bodyPr>
          <a:lstStyle/>
          <a:p>
            <a:pPr marL="608013" indent="-608013" algn="l">
              <a:spcBef>
                <a:spcPts val="800"/>
              </a:spcBef>
              <a:buClr>
                <a:srgbClr val="009900"/>
              </a:buClr>
              <a:buFont typeface="Wingdings" pitchFamily="2" charset="2"/>
              <a:buChar char="Ø"/>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b="0" dirty="0">
                <a:solidFill>
                  <a:schemeClr val="tx1"/>
                </a:solidFill>
                <a:latin typeface="Times New Roman" pitchFamily="18" charset="0"/>
                <a:cs typeface="Times New Roman" pitchFamily="18" charset="0"/>
              </a:rPr>
              <a:t>The tank has tendency to increase in diameter due to hydrostatic pressure</a:t>
            </a:r>
          </a:p>
          <a:p>
            <a:pPr marL="608013" indent="-608013" algn="l">
              <a:spcBef>
                <a:spcPts val="800"/>
              </a:spcBef>
              <a:buClr>
                <a:srgbClr val="009999"/>
              </a:buClr>
              <a:buFont typeface="Wingdings" pitchFamily="2" charset="2"/>
              <a:buChar char="Ø"/>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b="0" dirty="0">
                <a:solidFill>
                  <a:schemeClr val="tx1"/>
                </a:solidFill>
                <a:latin typeface="Times New Roman" pitchFamily="18" charset="0"/>
                <a:cs typeface="Times New Roman" pitchFamily="18" charset="0"/>
              </a:rPr>
              <a:t>This increase in diameter all along the height of the tank depends on the nature of joint at the junction of slab and wall </a:t>
            </a:r>
          </a:p>
        </p:txBody>
      </p:sp>
      <p:grpSp>
        <p:nvGrpSpPr>
          <p:cNvPr id="5" name="Group 3"/>
          <p:cNvGrpSpPr>
            <a:grpSpLocks/>
          </p:cNvGrpSpPr>
          <p:nvPr/>
        </p:nvGrpSpPr>
        <p:grpSpPr bwMode="auto">
          <a:xfrm>
            <a:off x="2906912" y="2813322"/>
            <a:ext cx="4968847" cy="3810001"/>
            <a:chOff x="816" y="528"/>
            <a:chExt cx="2159" cy="3311"/>
          </a:xfrm>
        </p:grpSpPr>
        <p:sp>
          <p:nvSpPr>
            <p:cNvPr id="7" name="Line 4"/>
            <p:cNvSpPr>
              <a:spLocks noChangeShapeType="1"/>
            </p:cNvSpPr>
            <p:nvPr/>
          </p:nvSpPr>
          <p:spPr bwMode="auto">
            <a:xfrm>
              <a:off x="1248" y="528"/>
              <a:ext cx="1" cy="122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5"/>
            <p:cNvSpPr>
              <a:spLocks noChangeShapeType="1"/>
            </p:cNvSpPr>
            <p:nvPr/>
          </p:nvSpPr>
          <p:spPr bwMode="auto">
            <a:xfrm>
              <a:off x="1248" y="1752"/>
              <a:ext cx="129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6"/>
            <p:cNvSpPr>
              <a:spLocks noChangeShapeType="1"/>
            </p:cNvSpPr>
            <p:nvPr/>
          </p:nvSpPr>
          <p:spPr bwMode="auto">
            <a:xfrm flipV="1">
              <a:off x="2544" y="527"/>
              <a:ext cx="1" cy="122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Line 7"/>
            <p:cNvSpPr>
              <a:spLocks noChangeShapeType="1"/>
            </p:cNvSpPr>
            <p:nvPr/>
          </p:nvSpPr>
          <p:spPr bwMode="auto">
            <a:xfrm>
              <a:off x="1248" y="1752"/>
              <a:ext cx="28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Line 8"/>
            <p:cNvSpPr>
              <a:spLocks noChangeShapeType="1"/>
            </p:cNvSpPr>
            <p:nvPr/>
          </p:nvSpPr>
          <p:spPr bwMode="auto">
            <a:xfrm flipH="1" flipV="1">
              <a:off x="1247" y="527"/>
              <a:ext cx="290" cy="1226"/>
            </a:xfrm>
            <a:prstGeom prst="line">
              <a:avLst/>
            </a:prstGeom>
            <a:noFill/>
            <a:ln w="93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Line 9"/>
            <p:cNvSpPr>
              <a:spLocks noChangeShapeType="1"/>
            </p:cNvSpPr>
            <p:nvPr/>
          </p:nvSpPr>
          <p:spPr bwMode="auto">
            <a:xfrm>
              <a:off x="1248" y="1464"/>
              <a:ext cx="21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10"/>
            <p:cNvSpPr>
              <a:spLocks noChangeShapeType="1"/>
            </p:cNvSpPr>
            <p:nvPr/>
          </p:nvSpPr>
          <p:spPr bwMode="auto">
            <a:xfrm flipV="1">
              <a:off x="1248" y="1607"/>
              <a:ext cx="252" cy="6"/>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1"/>
            <p:cNvSpPr>
              <a:spLocks noChangeShapeType="1"/>
            </p:cNvSpPr>
            <p:nvPr/>
          </p:nvSpPr>
          <p:spPr bwMode="auto">
            <a:xfrm>
              <a:off x="1248" y="1338"/>
              <a:ext cx="186" cy="2"/>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Line 12"/>
            <p:cNvSpPr>
              <a:spLocks noChangeShapeType="1"/>
            </p:cNvSpPr>
            <p:nvPr/>
          </p:nvSpPr>
          <p:spPr bwMode="auto">
            <a:xfrm>
              <a:off x="1248" y="1200"/>
              <a:ext cx="144"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13"/>
            <p:cNvSpPr>
              <a:spLocks noChangeShapeType="1"/>
            </p:cNvSpPr>
            <p:nvPr/>
          </p:nvSpPr>
          <p:spPr bwMode="auto">
            <a:xfrm>
              <a:off x="1248" y="1098"/>
              <a:ext cx="144"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14"/>
            <p:cNvSpPr>
              <a:spLocks noChangeShapeType="1"/>
            </p:cNvSpPr>
            <p:nvPr/>
          </p:nvSpPr>
          <p:spPr bwMode="auto">
            <a:xfrm>
              <a:off x="1248" y="960"/>
              <a:ext cx="102" cy="4"/>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15"/>
            <p:cNvSpPr>
              <a:spLocks noChangeShapeType="1"/>
            </p:cNvSpPr>
            <p:nvPr/>
          </p:nvSpPr>
          <p:spPr bwMode="auto">
            <a:xfrm>
              <a:off x="1176" y="528"/>
              <a:ext cx="1" cy="129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Line 16"/>
            <p:cNvSpPr>
              <a:spLocks noChangeShapeType="1"/>
            </p:cNvSpPr>
            <p:nvPr/>
          </p:nvSpPr>
          <p:spPr bwMode="auto">
            <a:xfrm>
              <a:off x="1176" y="1824"/>
              <a:ext cx="1440"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17"/>
            <p:cNvSpPr>
              <a:spLocks noChangeShapeType="1"/>
            </p:cNvSpPr>
            <p:nvPr/>
          </p:nvSpPr>
          <p:spPr bwMode="auto">
            <a:xfrm flipV="1">
              <a:off x="2616" y="527"/>
              <a:ext cx="1" cy="129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18"/>
            <p:cNvSpPr>
              <a:spLocks noChangeShapeType="1"/>
            </p:cNvSpPr>
            <p:nvPr/>
          </p:nvSpPr>
          <p:spPr bwMode="auto">
            <a:xfrm flipH="1">
              <a:off x="1175" y="528"/>
              <a:ext cx="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19"/>
            <p:cNvSpPr>
              <a:spLocks noChangeShapeType="1"/>
            </p:cNvSpPr>
            <p:nvPr/>
          </p:nvSpPr>
          <p:spPr bwMode="auto">
            <a:xfrm>
              <a:off x="2544" y="528"/>
              <a:ext cx="72"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Line 20"/>
            <p:cNvSpPr>
              <a:spLocks noChangeShapeType="1"/>
            </p:cNvSpPr>
            <p:nvPr/>
          </p:nvSpPr>
          <p:spPr bwMode="auto">
            <a:xfrm flipH="1">
              <a:off x="887" y="1824"/>
              <a:ext cx="290" cy="1"/>
            </a:xfrm>
            <a:prstGeom prst="line">
              <a:avLst/>
            </a:prstGeom>
            <a:noFill/>
            <a:ln w="1260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21"/>
            <p:cNvSpPr>
              <a:spLocks noChangeShapeType="1"/>
            </p:cNvSpPr>
            <p:nvPr/>
          </p:nvSpPr>
          <p:spPr bwMode="auto">
            <a:xfrm flipV="1">
              <a:off x="888" y="527"/>
              <a:ext cx="288" cy="1298"/>
            </a:xfrm>
            <a:prstGeom prst="line">
              <a:avLst/>
            </a:prstGeom>
            <a:noFill/>
            <a:ln w="1260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Line 22"/>
            <p:cNvSpPr>
              <a:spLocks noChangeShapeType="1"/>
            </p:cNvSpPr>
            <p:nvPr/>
          </p:nvSpPr>
          <p:spPr bwMode="auto">
            <a:xfrm flipH="1">
              <a:off x="959" y="1752"/>
              <a:ext cx="290" cy="1"/>
            </a:xfrm>
            <a:prstGeom prst="line">
              <a:avLst/>
            </a:prstGeom>
            <a:noFill/>
            <a:ln w="936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Line 23"/>
            <p:cNvSpPr>
              <a:spLocks noChangeShapeType="1"/>
            </p:cNvSpPr>
            <p:nvPr/>
          </p:nvSpPr>
          <p:spPr bwMode="auto">
            <a:xfrm flipV="1">
              <a:off x="960" y="527"/>
              <a:ext cx="288" cy="1226"/>
            </a:xfrm>
            <a:prstGeom prst="line">
              <a:avLst/>
            </a:prstGeom>
            <a:noFill/>
            <a:ln w="936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Line 24"/>
            <p:cNvSpPr>
              <a:spLocks noChangeShapeType="1"/>
            </p:cNvSpPr>
            <p:nvPr/>
          </p:nvSpPr>
          <p:spPr bwMode="auto">
            <a:xfrm flipH="1">
              <a:off x="2615" y="1824"/>
              <a:ext cx="290" cy="1"/>
            </a:xfrm>
            <a:prstGeom prst="line">
              <a:avLst/>
            </a:prstGeom>
            <a:noFill/>
            <a:ln w="1260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Line 25"/>
            <p:cNvSpPr>
              <a:spLocks noChangeShapeType="1"/>
            </p:cNvSpPr>
            <p:nvPr/>
          </p:nvSpPr>
          <p:spPr bwMode="auto">
            <a:xfrm flipH="1">
              <a:off x="2543" y="1752"/>
              <a:ext cx="290" cy="1"/>
            </a:xfrm>
            <a:prstGeom prst="line">
              <a:avLst/>
            </a:prstGeom>
            <a:noFill/>
            <a:ln w="936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Line 26"/>
            <p:cNvSpPr>
              <a:spLocks noChangeShapeType="1"/>
            </p:cNvSpPr>
            <p:nvPr/>
          </p:nvSpPr>
          <p:spPr bwMode="auto">
            <a:xfrm flipH="1" flipV="1">
              <a:off x="2615" y="527"/>
              <a:ext cx="290" cy="1298"/>
            </a:xfrm>
            <a:prstGeom prst="line">
              <a:avLst/>
            </a:prstGeom>
            <a:noFill/>
            <a:ln w="1260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Line 27"/>
            <p:cNvSpPr>
              <a:spLocks noChangeShapeType="1"/>
            </p:cNvSpPr>
            <p:nvPr/>
          </p:nvSpPr>
          <p:spPr bwMode="auto">
            <a:xfrm flipH="1" flipV="1">
              <a:off x="2543" y="527"/>
              <a:ext cx="290" cy="1226"/>
            </a:xfrm>
            <a:prstGeom prst="line">
              <a:avLst/>
            </a:prstGeom>
            <a:noFill/>
            <a:ln w="1260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 name="Text Box 28"/>
            <p:cNvSpPr txBox="1">
              <a:spLocks noChangeArrowheads="1"/>
            </p:cNvSpPr>
            <p:nvPr/>
          </p:nvSpPr>
          <p:spPr bwMode="auto">
            <a:xfrm>
              <a:off x="1344" y="1896"/>
              <a:ext cx="1200" cy="21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r>
                <a:rPr lang="en-GB" dirty="0">
                  <a:latin typeface="Times New Roman" pitchFamily="18" charset="0"/>
                  <a:cs typeface="Times New Roman" pitchFamily="18" charset="0"/>
                </a:rPr>
                <a:t>Tank with flexible base</a:t>
              </a:r>
            </a:p>
          </p:txBody>
        </p:sp>
        <p:grpSp>
          <p:nvGrpSpPr>
            <p:cNvPr id="32" name="Group 29"/>
            <p:cNvGrpSpPr>
              <a:grpSpLocks/>
            </p:cNvGrpSpPr>
            <p:nvPr/>
          </p:nvGrpSpPr>
          <p:grpSpPr bwMode="auto">
            <a:xfrm>
              <a:off x="2244" y="528"/>
              <a:ext cx="287" cy="1223"/>
              <a:chOff x="2244" y="528"/>
              <a:chExt cx="287" cy="1223"/>
            </a:xfrm>
          </p:grpSpPr>
          <p:sp>
            <p:nvSpPr>
              <p:cNvPr id="66" name="Line 30"/>
              <p:cNvSpPr>
                <a:spLocks noChangeShapeType="1"/>
              </p:cNvSpPr>
              <p:nvPr/>
            </p:nvSpPr>
            <p:spPr bwMode="auto">
              <a:xfrm flipH="1">
                <a:off x="2243" y="1752"/>
                <a:ext cx="290"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 name="Line 31"/>
              <p:cNvSpPr>
                <a:spLocks noChangeShapeType="1"/>
              </p:cNvSpPr>
              <p:nvPr/>
            </p:nvSpPr>
            <p:spPr bwMode="auto">
              <a:xfrm flipV="1">
                <a:off x="2244" y="527"/>
                <a:ext cx="288" cy="1226"/>
              </a:xfrm>
              <a:prstGeom prst="line">
                <a:avLst/>
              </a:prstGeom>
              <a:noFill/>
              <a:ln w="93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 name="Line 32"/>
              <p:cNvSpPr>
                <a:spLocks noChangeShapeType="1"/>
              </p:cNvSpPr>
              <p:nvPr/>
            </p:nvSpPr>
            <p:spPr bwMode="auto">
              <a:xfrm flipH="1">
                <a:off x="2315" y="1464"/>
                <a:ext cx="21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Line 33"/>
              <p:cNvSpPr>
                <a:spLocks noChangeShapeType="1"/>
              </p:cNvSpPr>
              <p:nvPr/>
            </p:nvSpPr>
            <p:spPr bwMode="auto">
              <a:xfrm flipH="1" flipV="1">
                <a:off x="2279" y="1607"/>
                <a:ext cx="254" cy="6"/>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 name="Line 34"/>
              <p:cNvSpPr>
                <a:spLocks noChangeShapeType="1"/>
              </p:cNvSpPr>
              <p:nvPr/>
            </p:nvSpPr>
            <p:spPr bwMode="auto">
              <a:xfrm flipH="1">
                <a:off x="2345" y="1338"/>
                <a:ext cx="18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 name="Line 35"/>
              <p:cNvSpPr>
                <a:spLocks noChangeShapeType="1"/>
              </p:cNvSpPr>
              <p:nvPr/>
            </p:nvSpPr>
            <p:spPr bwMode="auto">
              <a:xfrm flipH="1">
                <a:off x="2387" y="1200"/>
                <a:ext cx="14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 name="Line 36"/>
              <p:cNvSpPr>
                <a:spLocks noChangeShapeType="1"/>
              </p:cNvSpPr>
              <p:nvPr/>
            </p:nvSpPr>
            <p:spPr bwMode="auto">
              <a:xfrm flipH="1">
                <a:off x="2387" y="1098"/>
                <a:ext cx="14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 name="Line 37"/>
              <p:cNvSpPr>
                <a:spLocks noChangeShapeType="1"/>
              </p:cNvSpPr>
              <p:nvPr/>
            </p:nvSpPr>
            <p:spPr bwMode="auto">
              <a:xfrm flipH="1">
                <a:off x="2429" y="959"/>
                <a:ext cx="104" cy="3"/>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3" name="Group 38"/>
            <p:cNvGrpSpPr>
              <a:grpSpLocks/>
            </p:cNvGrpSpPr>
            <p:nvPr/>
          </p:nvGrpSpPr>
          <p:grpSpPr bwMode="auto">
            <a:xfrm>
              <a:off x="816" y="2256"/>
              <a:ext cx="2159" cy="1583"/>
              <a:chOff x="816" y="2256"/>
              <a:chExt cx="2159" cy="1583"/>
            </a:xfrm>
          </p:grpSpPr>
          <p:sp>
            <p:nvSpPr>
              <p:cNvPr id="34" name="Line 39"/>
              <p:cNvSpPr>
                <a:spLocks noChangeShapeType="1"/>
              </p:cNvSpPr>
              <p:nvPr/>
            </p:nvSpPr>
            <p:spPr bwMode="auto">
              <a:xfrm>
                <a:off x="1248" y="2256"/>
                <a:ext cx="1" cy="122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Line 40"/>
              <p:cNvSpPr>
                <a:spLocks noChangeShapeType="1"/>
              </p:cNvSpPr>
              <p:nvPr/>
            </p:nvSpPr>
            <p:spPr bwMode="auto">
              <a:xfrm>
                <a:off x="1248" y="3480"/>
                <a:ext cx="129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 name="Line 41"/>
              <p:cNvSpPr>
                <a:spLocks noChangeShapeType="1"/>
              </p:cNvSpPr>
              <p:nvPr/>
            </p:nvSpPr>
            <p:spPr bwMode="auto">
              <a:xfrm flipV="1">
                <a:off x="2544" y="2255"/>
                <a:ext cx="1" cy="122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42"/>
              <p:cNvSpPr>
                <a:spLocks noChangeShapeType="1"/>
              </p:cNvSpPr>
              <p:nvPr/>
            </p:nvSpPr>
            <p:spPr bwMode="auto">
              <a:xfrm>
                <a:off x="1248" y="3480"/>
                <a:ext cx="28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43"/>
              <p:cNvSpPr>
                <a:spLocks noChangeShapeType="1"/>
              </p:cNvSpPr>
              <p:nvPr/>
            </p:nvSpPr>
            <p:spPr bwMode="auto">
              <a:xfrm flipH="1" flipV="1">
                <a:off x="1247" y="2255"/>
                <a:ext cx="290" cy="1226"/>
              </a:xfrm>
              <a:prstGeom prst="line">
                <a:avLst/>
              </a:prstGeom>
              <a:noFill/>
              <a:ln w="93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Line 44"/>
              <p:cNvSpPr>
                <a:spLocks noChangeShapeType="1"/>
              </p:cNvSpPr>
              <p:nvPr/>
            </p:nvSpPr>
            <p:spPr bwMode="auto">
              <a:xfrm>
                <a:off x="1248" y="3192"/>
                <a:ext cx="21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45"/>
              <p:cNvSpPr>
                <a:spLocks noChangeShapeType="1"/>
              </p:cNvSpPr>
              <p:nvPr/>
            </p:nvSpPr>
            <p:spPr bwMode="auto">
              <a:xfrm flipV="1">
                <a:off x="1248" y="3335"/>
                <a:ext cx="252" cy="6"/>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46"/>
              <p:cNvSpPr>
                <a:spLocks noChangeShapeType="1"/>
              </p:cNvSpPr>
              <p:nvPr/>
            </p:nvSpPr>
            <p:spPr bwMode="auto">
              <a:xfrm>
                <a:off x="1248" y="3066"/>
                <a:ext cx="18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Line 47"/>
              <p:cNvSpPr>
                <a:spLocks noChangeShapeType="1"/>
              </p:cNvSpPr>
              <p:nvPr/>
            </p:nvSpPr>
            <p:spPr bwMode="auto">
              <a:xfrm>
                <a:off x="1248" y="2928"/>
                <a:ext cx="144"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Line 48"/>
              <p:cNvSpPr>
                <a:spLocks noChangeShapeType="1"/>
              </p:cNvSpPr>
              <p:nvPr/>
            </p:nvSpPr>
            <p:spPr bwMode="auto">
              <a:xfrm>
                <a:off x="1248" y="2826"/>
                <a:ext cx="144"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 name="Line 49"/>
              <p:cNvSpPr>
                <a:spLocks noChangeShapeType="1"/>
              </p:cNvSpPr>
              <p:nvPr/>
            </p:nvSpPr>
            <p:spPr bwMode="auto">
              <a:xfrm>
                <a:off x="1248" y="2688"/>
                <a:ext cx="102" cy="3"/>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 name="Line 50"/>
              <p:cNvSpPr>
                <a:spLocks noChangeShapeType="1"/>
              </p:cNvSpPr>
              <p:nvPr/>
            </p:nvSpPr>
            <p:spPr bwMode="auto">
              <a:xfrm>
                <a:off x="1176" y="2256"/>
                <a:ext cx="1" cy="129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 name="Line 51"/>
              <p:cNvSpPr>
                <a:spLocks noChangeShapeType="1"/>
              </p:cNvSpPr>
              <p:nvPr/>
            </p:nvSpPr>
            <p:spPr bwMode="auto">
              <a:xfrm>
                <a:off x="1176" y="3552"/>
                <a:ext cx="1440"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 name="Line 52"/>
              <p:cNvSpPr>
                <a:spLocks noChangeShapeType="1"/>
              </p:cNvSpPr>
              <p:nvPr/>
            </p:nvSpPr>
            <p:spPr bwMode="auto">
              <a:xfrm flipV="1">
                <a:off x="2616" y="2255"/>
                <a:ext cx="1" cy="129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 name="Line 53"/>
              <p:cNvSpPr>
                <a:spLocks noChangeShapeType="1"/>
              </p:cNvSpPr>
              <p:nvPr/>
            </p:nvSpPr>
            <p:spPr bwMode="auto">
              <a:xfrm flipH="1">
                <a:off x="1174" y="2256"/>
                <a:ext cx="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Line 54"/>
              <p:cNvSpPr>
                <a:spLocks noChangeShapeType="1"/>
              </p:cNvSpPr>
              <p:nvPr/>
            </p:nvSpPr>
            <p:spPr bwMode="auto">
              <a:xfrm>
                <a:off x="2544" y="2256"/>
                <a:ext cx="72"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 name="Text Box 55"/>
              <p:cNvSpPr txBox="1">
                <a:spLocks noChangeArrowheads="1"/>
              </p:cNvSpPr>
              <p:nvPr/>
            </p:nvSpPr>
            <p:spPr bwMode="auto">
              <a:xfrm>
                <a:off x="1464" y="3624"/>
                <a:ext cx="1080" cy="21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r>
                  <a:rPr lang="en-GB" dirty="0">
                    <a:latin typeface="Times New Roman" pitchFamily="18" charset="0"/>
                    <a:cs typeface="Times New Roman" pitchFamily="18" charset="0"/>
                  </a:rPr>
                  <a:t>Tank with rigid base</a:t>
                </a:r>
              </a:p>
            </p:txBody>
          </p:sp>
          <p:grpSp>
            <p:nvGrpSpPr>
              <p:cNvPr id="51" name="Group 56"/>
              <p:cNvGrpSpPr>
                <a:grpSpLocks/>
              </p:cNvGrpSpPr>
              <p:nvPr/>
            </p:nvGrpSpPr>
            <p:grpSpPr bwMode="auto">
              <a:xfrm>
                <a:off x="2244" y="2256"/>
                <a:ext cx="287" cy="1223"/>
                <a:chOff x="2244" y="2256"/>
                <a:chExt cx="287" cy="1223"/>
              </a:xfrm>
            </p:grpSpPr>
            <p:sp>
              <p:nvSpPr>
                <p:cNvPr id="58" name="Line 57"/>
                <p:cNvSpPr>
                  <a:spLocks noChangeShapeType="1"/>
                </p:cNvSpPr>
                <p:nvPr/>
              </p:nvSpPr>
              <p:spPr bwMode="auto">
                <a:xfrm flipH="1">
                  <a:off x="2243" y="3480"/>
                  <a:ext cx="290"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 name="Line 58"/>
                <p:cNvSpPr>
                  <a:spLocks noChangeShapeType="1"/>
                </p:cNvSpPr>
                <p:nvPr/>
              </p:nvSpPr>
              <p:spPr bwMode="auto">
                <a:xfrm flipV="1">
                  <a:off x="2244" y="2255"/>
                  <a:ext cx="288" cy="1226"/>
                </a:xfrm>
                <a:prstGeom prst="line">
                  <a:avLst/>
                </a:prstGeom>
                <a:noFill/>
                <a:ln w="93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 name="Line 59"/>
                <p:cNvSpPr>
                  <a:spLocks noChangeShapeType="1"/>
                </p:cNvSpPr>
                <p:nvPr/>
              </p:nvSpPr>
              <p:spPr bwMode="auto">
                <a:xfrm flipH="1">
                  <a:off x="2315" y="3192"/>
                  <a:ext cx="21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 name="Line 60"/>
                <p:cNvSpPr>
                  <a:spLocks noChangeShapeType="1"/>
                </p:cNvSpPr>
                <p:nvPr/>
              </p:nvSpPr>
              <p:spPr bwMode="auto">
                <a:xfrm flipH="1" flipV="1">
                  <a:off x="2279" y="3335"/>
                  <a:ext cx="254" cy="6"/>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 name="Line 61"/>
                <p:cNvSpPr>
                  <a:spLocks noChangeShapeType="1"/>
                </p:cNvSpPr>
                <p:nvPr/>
              </p:nvSpPr>
              <p:spPr bwMode="auto">
                <a:xfrm flipH="1">
                  <a:off x="2345" y="3066"/>
                  <a:ext cx="188"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Line 62"/>
                <p:cNvSpPr>
                  <a:spLocks noChangeShapeType="1"/>
                </p:cNvSpPr>
                <p:nvPr/>
              </p:nvSpPr>
              <p:spPr bwMode="auto">
                <a:xfrm flipH="1">
                  <a:off x="2387" y="2928"/>
                  <a:ext cx="14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Line 63"/>
                <p:cNvSpPr>
                  <a:spLocks noChangeShapeType="1"/>
                </p:cNvSpPr>
                <p:nvPr/>
              </p:nvSpPr>
              <p:spPr bwMode="auto">
                <a:xfrm flipH="1">
                  <a:off x="2387" y="2826"/>
                  <a:ext cx="146" cy="1"/>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 name="Line 64"/>
                <p:cNvSpPr>
                  <a:spLocks noChangeShapeType="1"/>
                </p:cNvSpPr>
                <p:nvPr/>
              </p:nvSpPr>
              <p:spPr bwMode="auto">
                <a:xfrm flipH="1">
                  <a:off x="2429" y="2688"/>
                  <a:ext cx="104" cy="3"/>
                </a:xfrm>
                <a:prstGeom prst="line">
                  <a:avLst/>
                </a:prstGeom>
                <a:noFill/>
                <a:ln w="9360">
                  <a:solidFill>
                    <a:srgbClr val="008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2" name="Group 65"/>
              <p:cNvGrpSpPr>
                <a:grpSpLocks/>
              </p:cNvGrpSpPr>
              <p:nvPr/>
            </p:nvGrpSpPr>
            <p:grpSpPr bwMode="auto">
              <a:xfrm>
                <a:off x="816" y="2256"/>
                <a:ext cx="431" cy="1295"/>
                <a:chOff x="816" y="2256"/>
                <a:chExt cx="431" cy="1295"/>
              </a:xfrm>
            </p:grpSpPr>
            <p:sp>
              <p:nvSpPr>
                <p:cNvPr id="56" name="Freeform 66"/>
                <p:cNvSpPr>
                  <a:spLocks noChangeArrowheads="1"/>
                </p:cNvSpPr>
                <p:nvPr/>
              </p:nvSpPr>
              <p:spPr bwMode="auto">
                <a:xfrm>
                  <a:off x="924" y="2256"/>
                  <a:ext cx="324" cy="1224"/>
                </a:xfrm>
                <a:custGeom>
                  <a:avLst/>
                  <a:gdLst>
                    <a:gd name="T0" fmla="*/ 810 w 810"/>
                    <a:gd name="T1" fmla="*/ 3060 h 3060"/>
                    <a:gd name="T2" fmla="*/ 90 w 810"/>
                    <a:gd name="T3" fmla="*/ 1980 h 3060"/>
                    <a:gd name="T4" fmla="*/ 270 w 810"/>
                    <a:gd name="T5" fmla="*/ 540 h 3060"/>
                    <a:gd name="T6" fmla="*/ 810 w 810"/>
                    <a:gd name="T7" fmla="*/ 0 h 3060"/>
                  </a:gdLst>
                  <a:ahLst/>
                  <a:cxnLst>
                    <a:cxn ang="0">
                      <a:pos x="T0" y="T1"/>
                    </a:cxn>
                    <a:cxn ang="0">
                      <a:pos x="T2" y="T3"/>
                    </a:cxn>
                    <a:cxn ang="0">
                      <a:pos x="T4" y="T5"/>
                    </a:cxn>
                    <a:cxn ang="0">
                      <a:pos x="T6" y="T7"/>
                    </a:cxn>
                  </a:cxnLst>
                  <a:rect l="0" t="0" r="r" b="b"/>
                  <a:pathLst>
                    <a:path w="810" h="3060">
                      <a:moveTo>
                        <a:pt x="810" y="3060"/>
                      </a:moveTo>
                      <a:cubicBezTo>
                        <a:pt x="495" y="2730"/>
                        <a:pt x="180" y="2400"/>
                        <a:pt x="90" y="1980"/>
                      </a:cubicBezTo>
                      <a:cubicBezTo>
                        <a:pt x="0" y="1560"/>
                        <a:pt x="150" y="870"/>
                        <a:pt x="270" y="540"/>
                      </a:cubicBezTo>
                      <a:cubicBezTo>
                        <a:pt x="390" y="210"/>
                        <a:pt x="600" y="105"/>
                        <a:pt x="810" y="0"/>
                      </a:cubicBezTo>
                    </a:path>
                  </a:pathLst>
                </a:custGeom>
                <a:noFill/>
                <a:ln w="12600">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 name="Freeform 67"/>
                <p:cNvSpPr>
                  <a:spLocks noChangeArrowheads="1"/>
                </p:cNvSpPr>
                <p:nvPr/>
              </p:nvSpPr>
              <p:spPr bwMode="auto">
                <a:xfrm>
                  <a:off x="816" y="2256"/>
                  <a:ext cx="360" cy="1296"/>
                </a:xfrm>
                <a:custGeom>
                  <a:avLst/>
                  <a:gdLst>
                    <a:gd name="T0" fmla="*/ 810 w 810"/>
                    <a:gd name="T1" fmla="*/ 3060 h 3060"/>
                    <a:gd name="T2" fmla="*/ 90 w 810"/>
                    <a:gd name="T3" fmla="*/ 1980 h 3060"/>
                    <a:gd name="T4" fmla="*/ 270 w 810"/>
                    <a:gd name="T5" fmla="*/ 540 h 3060"/>
                    <a:gd name="T6" fmla="*/ 810 w 810"/>
                    <a:gd name="T7" fmla="*/ 0 h 3060"/>
                  </a:gdLst>
                  <a:ahLst/>
                  <a:cxnLst>
                    <a:cxn ang="0">
                      <a:pos x="T0" y="T1"/>
                    </a:cxn>
                    <a:cxn ang="0">
                      <a:pos x="T2" y="T3"/>
                    </a:cxn>
                    <a:cxn ang="0">
                      <a:pos x="T4" y="T5"/>
                    </a:cxn>
                    <a:cxn ang="0">
                      <a:pos x="T6" y="T7"/>
                    </a:cxn>
                  </a:cxnLst>
                  <a:rect l="0" t="0" r="r" b="b"/>
                  <a:pathLst>
                    <a:path w="810" h="3060">
                      <a:moveTo>
                        <a:pt x="810" y="3060"/>
                      </a:moveTo>
                      <a:cubicBezTo>
                        <a:pt x="495" y="2730"/>
                        <a:pt x="180" y="2400"/>
                        <a:pt x="90" y="1980"/>
                      </a:cubicBezTo>
                      <a:cubicBezTo>
                        <a:pt x="0" y="1560"/>
                        <a:pt x="150" y="870"/>
                        <a:pt x="270" y="540"/>
                      </a:cubicBezTo>
                      <a:cubicBezTo>
                        <a:pt x="390" y="210"/>
                        <a:pt x="600" y="105"/>
                        <a:pt x="810" y="0"/>
                      </a:cubicBezTo>
                    </a:path>
                  </a:pathLst>
                </a:custGeom>
                <a:noFill/>
                <a:ln w="12600">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3" name="Group 68"/>
              <p:cNvGrpSpPr>
                <a:grpSpLocks/>
              </p:cNvGrpSpPr>
              <p:nvPr/>
            </p:nvGrpSpPr>
            <p:grpSpPr bwMode="auto">
              <a:xfrm>
                <a:off x="2544" y="2256"/>
                <a:ext cx="431" cy="1295"/>
                <a:chOff x="2544" y="2256"/>
                <a:chExt cx="431" cy="1295"/>
              </a:xfrm>
            </p:grpSpPr>
            <p:sp>
              <p:nvSpPr>
                <p:cNvPr id="54" name="Freeform 69"/>
                <p:cNvSpPr>
                  <a:spLocks noChangeArrowheads="1"/>
                </p:cNvSpPr>
                <p:nvPr/>
              </p:nvSpPr>
              <p:spPr bwMode="auto">
                <a:xfrm flipH="1">
                  <a:off x="2543" y="2256"/>
                  <a:ext cx="324" cy="1224"/>
                </a:xfrm>
                <a:custGeom>
                  <a:avLst/>
                  <a:gdLst>
                    <a:gd name="T0" fmla="*/ 810 w 810"/>
                    <a:gd name="T1" fmla="*/ 3060 h 3060"/>
                    <a:gd name="T2" fmla="*/ 90 w 810"/>
                    <a:gd name="T3" fmla="*/ 1980 h 3060"/>
                    <a:gd name="T4" fmla="*/ 270 w 810"/>
                    <a:gd name="T5" fmla="*/ 540 h 3060"/>
                    <a:gd name="T6" fmla="*/ 810 w 810"/>
                    <a:gd name="T7" fmla="*/ 0 h 3060"/>
                  </a:gdLst>
                  <a:ahLst/>
                  <a:cxnLst>
                    <a:cxn ang="0">
                      <a:pos x="T0" y="T1"/>
                    </a:cxn>
                    <a:cxn ang="0">
                      <a:pos x="T2" y="T3"/>
                    </a:cxn>
                    <a:cxn ang="0">
                      <a:pos x="T4" y="T5"/>
                    </a:cxn>
                    <a:cxn ang="0">
                      <a:pos x="T6" y="T7"/>
                    </a:cxn>
                  </a:cxnLst>
                  <a:rect l="0" t="0" r="r" b="b"/>
                  <a:pathLst>
                    <a:path w="810" h="3060">
                      <a:moveTo>
                        <a:pt x="810" y="3060"/>
                      </a:moveTo>
                      <a:cubicBezTo>
                        <a:pt x="495" y="2730"/>
                        <a:pt x="180" y="2400"/>
                        <a:pt x="90" y="1980"/>
                      </a:cubicBezTo>
                      <a:cubicBezTo>
                        <a:pt x="0" y="1560"/>
                        <a:pt x="150" y="870"/>
                        <a:pt x="270" y="540"/>
                      </a:cubicBezTo>
                      <a:cubicBezTo>
                        <a:pt x="390" y="210"/>
                        <a:pt x="600" y="105"/>
                        <a:pt x="810" y="0"/>
                      </a:cubicBezTo>
                    </a:path>
                  </a:pathLst>
                </a:custGeom>
                <a:noFill/>
                <a:ln w="12600">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 name="Freeform 70"/>
                <p:cNvSpPr>
                  <a:spLocks noChangeArrowheads="1"/>
                </p:cNvSpPr>
                <p:nvPr/>
              </p:nvSpPr>
              <p:spPr bwMode="auto">
                <a:xfrm flipH="1">
                  <a:off x="2616" y="2256"/>
                  <a:ext cx="360" cy="1296"/>
                </a:xfrm>
                <a:custGeom>
                  <a:avLst/>
                  <a:gdLst>
                    <a:gd name="T0" fmla="*/ 810 w 810"/>
                    <a:gd name="T1" fmla="*/ 3060 h 3060"/>
                    <a:gd name="T2" fmla="*/ 90 w 810"/>
                    <a:gd name="T3" fmla="*/ 1980 h 3060"/>
                    <a:gd name="T4" fmla="*/ 270 w 810"/>
                    <a:gd name="T5" fmla="*/ 540 h 3060"/>
                    <a:gd name="T6" fmla="*/ 810 w 810"/>
                    <a:gd name="T7" fmla="*/ 0 h 3060"/>
                  </a:gdLst>
                  <a:ahLst/>
                  <a:cxnLst>
                    <a:cxn ang="0">
                      <a:pos x="T0" y="T1"/>
                    </a:cxn>
                    <a:cxn ang="0">
                      <a:pos x="T2" y="T3"/>
                    </a:cxn>
                    <a:cxn ang="0">
                      <a:pos x="T4" y="T5"/>
                    </a:cxn>
                    <a:cxn ang="0">
                      <a:pos x="T6" y="T7"/>
                    </a:cxn>
                  </a:cxnLst>
                  <a:rect l="0" t="0" r="r" b="b"/>
                  <a:pathLst>
                    <a:path w="810" h="3060">
                      <a:moveTo>
                        <a:pt x="810" y="3060"/>
                      </a:moveTo>
                      <a:cubicBezTo>
                        <a:pt x="495" y="2730"/>
                        <a:pt x="180" y="2400"/>
                        <a:pt x="90" y="1980"/>
                      </a:cubicBezTo>
                      <a:cubicBezTo>
                        <a:pt x="0" y="1560"/>
                        <a:pt x="150" y="870"/>
                        <a:pt x="270" y="540"/>
                      </a:cubicBezTo>
                      <a:cubicBezTo>
                        <a:pt x="390" y="210"/>
                        <a:pt x="600" y="105"/>
                        <a:pt x="810" y="0"/>
                      </a:cubicBezTo>
                    </a:path>
                  </a:pathLst>
                </a:custGeom>
                <a:noFill/>
                <a:ln w="12600">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spTree>
    <p:extLst>
      <p:ext uri="{BB962C8B-B14F-4D97-AF65-F5344CB8AC3E}">
        <p14:creationId xmlns:p14="http://schemas.microsoft.com/office/powerpoint/2010/main" val="2037604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C1A13D60-7702-427B-98C0-5B127B4607C5}" type="slidenum">
              <a:rPr lang="en-GB"/>
              <a:pPr/>
              <a:t>13</a:t>
            </a:fld>
            <a:endParaRPr lang="en-GB"/>
          </a:p>
        </p:txBody>
      </p:sp>
      <p:sp>
        <p:nvSpPr>
          <p:cNvPr id="19457"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58" name="Rectangle 2"/>
          <p:cNvSpPr>
            <a:spLocks noGrp="1" noChangeArrowheads="1"/>
          </p:cNvSpPr>
          <p:nvPr>
            <p:ph type="body"/>
          </p:nvPr>
        </p:nvSpPr>
        <p:spPr>
          <a:xfrm>
            <a:off x="457200" y="685800"/>
            <a:ext cx="8458200" cy="2362200"/>
          </a:xfrm>
          <a:ln/>
        </p:spPr>
        <p:txBody>
          <a:bodyPr anchor="t">
            <a:normAutofit/>
          </a:bodyPr>
          <a:lstStyle/>
          <a:p>
            <a:pPr marL="608013" indent="-608013" algn="just">
              <a:spcBef>
                <a:spcPts val="800"/>
              </a:spcBef>
              <a:buClr>
                <a:srgbClr val="009900"/>
              </a:buClr>
              <a:buFont typeface="Wingdings" pitchFamily="2" charset="2"/>
              <a:buChar char="q"/>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b="0" dirty="0">
                <a:solidFill>
                  <a:schemeClr val="tx1"/>
                </a:solidFill>
                <a:latin typeface="Times New Roman" pitchFamily="18" charset="0"/>
                <a:cs typeface="Times New Roman" pitchFamily="18" charset="0"/>
              </a:rPr>
              <a:t>When the joints at base are flexible, hydrostatic pressure induces maximum increase in diameter at base and no increase in diameter at top</a:t>
            </a:r>
          </a:p>
          <a:p>
            <a:pPr marL="608013" indent="-608013" algn="just">
              <a:spcBef>
                <a:spcPts val="800"/>
              </a:spcBef>
              <a:buClr>
                <a:srgbClr val="CC0066"/>
              </a:buClr>
              <a:buFont typeface="Wingdings" pitchFamily="2" charset="2"/>
              <a:buChar char="q"/>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400" b="0" dirty="0">
                <a:solidFill>
                  <a:schemeClr val="tx1"/>
                </a:solidFill>
                <a:latin typeface="Times New Roman" pitchFamily="18" charset="0"/>
                <a:cs typeface="Times New Roman" pitchFamily="18" charset="0"/>
              </a:rPr>
              <a:t>When the joint at base is rigid, the base does not move  </a:t>
            </a:r>
          </a:p>
          <a:p>
            <a:pPr algn="just">
              <a:spcBef>
                <a:spcPts val="800"/>
              </a:spcBef>
              <a:buClr>
                <a:srgbClr val="CC0066"/>
              </a:buCl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u="sng" dirty="0" smtClean="0">
                <a:solidFill>
                  <a:srgbClr val="FF0000"/>
                </a:solidFill>
                <a:effectLst/>
                <a:latin typeface="Times New Roman" pitchFamily="18" charset="0"/>
                <a:cs typeface="Times New Roman" pitchFamily="18" charset="0"/>
              </a:rPr>
              <a:t>Problems</a:t>
            </a:r>
            <a:endParaRPr lang="en-GB" sz="2800" u="sng" dirty="0">
              <a:solidFill>
                <a:srgbClr val="FF0000"/>
              </a:solidFill>
              <a:effectLst/>
              <a:latin typeface="Times New Roman" pitchFamily="18" charset="0"/>
              <a:cs typeface="Times New Roman" pitchFamily="18" charset="0"/>
            </a:endParaRPr>
          </a:p>
        </p:txBody>
      </p:sp>
      <p:sp>
        <p:nvSpPr>
          <p:cNvPr id="2" name="Rectangle 1"/>
          <p:cNvSpPr/>
          <p:nvPr/>
        </p:nvSpPr>
        <p:spPr>
          <a:xfrm>
            <a:off x="228600" y="2895600"/>
            <a:ext cx="8610600" cy="3816429"/>
          </a:xfrm>
          <a:prstGeom prst="rect">
            <a:avLst/>
          </a:prstGeom>
        </p:spPr>
        <p:txBody>
          <a:bodyPr wrap="square">
            <a:spAutoFit/>
          </a:bodyPr>
          <a:lstStyle/>
          <a:p>
            <a:pPr marL="109728" indent="0">
              <a:buNone/>
            </a:pPr>
            <a:r>
              <a:rPr lang="en-US" sz="2800" b="1" dirty="0">
                <a:solidFill>
                  <a:schemeClr val="accent1"/>
                </a:solidFill>
                <a:latin typeface="Times New Roman" pitchFamily="18" charset="0"/>
                <a:cs typeface="Times New Roman" pitchFamily="18" charset="0"/>
              </a:rPr>
              <a:t>1)A reinforced concrete dome of 6m base diameter with a rise of 1.25m is to be designed for a water tank. The uniformly distributed load including finishes on come may be taken as 2kN/m2.adopting M20 concrete and grade I steel, design the dome and ring beam. Permissible tensile stress in steel=100N/mm2 </a:t>
            </a:r>
          </a:p>
          <a:p>
            <a:endParaRPr lang="en-US" sz="2800" dirty="0">
              <a:solidFill>
                <a:schemeClr val="accent1"/>
              </a:solidFill>
              <a:latin typeface="Times New Roman" pitchFamily="18" charset="0"/>
              <a:cs typeface="Times New Roman" pitchFamily="18" charset="0"/>
            </a:endParaRPr>
          </a:p>
          <a:p>
            <a:endParaRPr lang="en-US" sz="2800" dirty="0">
              <a:solidFill>
                <a:schemeClr val="accent1"/>
              </a:solidFill>
              <a:latin typeface="Times New Roman" pitchFamily="18" charset="0"/>
              <a:cs typeface="Times New Roman" pitchFamily="18" charset="0"/>
            </a:endParaRPr>
          </a:p>
          <a:p>
            <a:endParaRPr lang="en-US"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6862353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0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18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76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172200"/>
          </a:xfrm>
        </p:spPr>
        <p:txBody>
          <a:bodyPr>
            <a:normAutofit/>
          </a:bodyPr>
          <a:lstStyle/>
          <a:p>
            <a:pPr marL="109728" indent="0">
              <a:buNone/>
            </a:pPr>
            <a:r>
              <a:rPr lang="en-US" sz="2000" b="1" dirty="0" smtClean="0">
                <a:solidFill>
                  <a:schemeClr val="accent1"/>
                </a:solidFill>
                <a:latin typeface="Times New Roman" pitchFamily="18" charset="0"/>
                <a:cs typeface="Times New Roman" pitchFamily="18" charset="0"/>
              </a:rPr>
              <a:t>2)A </a:t>
            </a:r>
            <a:r>
              <a:rPr lang="en-US" sz="2000" b="1" dirty="0">
                <a:solidFill>
                  <a:schemeClr val="accent1"/>
                </a:solidFill>
                <a:latin typeface="Times New Roman" pitchFamily="18" charset="0"/>
                <a:cs typeface="Times New Roman" pitchFamily="18" charset="0"/>
              </a:rPr>
              <a:t>rectangular R.C. water tank with an open top is store 80000litres of water. The inside dimensions of tank may be taken as 6mx4m.the tank rests on walls on all the four sides. Design the side the side walls of the tank using M20 </a:t>
            </a:r>
            <a:r>
              <a:rPr lang="en-US" sz="2000" b="1" dirty="0" smtClean="0">
                <a:solidFill>
                  <a:schemeClr val="accent1"/>
                </a:solidFill>
                <a:latin typeface="Times New Roman" pitchFamily="18" charset="0"/>
                <a:cs typeface="Times New Roman" pitchFamily="18" charset="0"/>
              </a:rPr>
              <a:t>concrete </a:t>
            </a:r>
            <a:r>
              <a:rPr lang="en-US" sz="2000" b="1" dirty="0">
                <a:solidFill>
                  <a:schemeClr val="accent1"/>
                </a:solidFill>
                <a:latin typeface="Times New Roman" pitchFamily="18" charset="0"/>
                <a:cs typeface="Times New Roman" pitchFamily="18" charset="0"/>
              </a:rPr>
              <a:t>and grade I steel. </a:t>
            </a:r>
            <a:endParaRPr lang="en-US" sz="2000" b="1" dirty="0" smtClean="0">
              <a:solidFill>
                <a:schemeClr val="accent1"/>
              </a:solidFill>
              <a:latin typeface="Times New Roman" pitchFamily="18" charset="0"/>
              <a:cs typeface="Times New Roman" pitchFamily="18" charset="0"/>
            </a:endParaRPr>
          </a:p>
          <a:p>
            <a:pPr marL="109728" indent="0">
              <a:buNone/>
            </a:pPr>
            <a:endParaRPr lang="en-US" sz="2000" dirty="0">
              <a:solidFill>
                <a:schemeClr val="accent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91439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46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7200" cy="501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70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72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idx="12"/>
          </p:nvPr>
        </p:nvSpPr>
        <p:spPr/>
        <p:txBody>
          <a:bodyPr/>
          <a:lstStyle/>
          <a:p>
            <a:fld id="{E69397D7-5269-488A-823F-E429F076C6D1}" type="slidenum">
              <a:rPr lang="en-GB"/>
              <a:pPr/>
              <a:t>2</a:t>
            </a:fld>
            <a:endParaRPr lang="en-GB"/>
          </a:p>
        </p:txBody>
      </p:sp>
      <p:sp>
        <p:nvSpPr>
          <p:cNvPr id="7169"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0"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171" name="Group 3"/>
          <p:cNvGrpSpPr>
            <a:grpSpLocks/>
          </p:cNvGrpSpPr>
          <p:nvPr/>
        </p:nvGrpSpPr>
        <p:grpSpPr bwMode="auto">
          <a:xfrm>
            <a:off x="838200" y="685800"/>
            <a:ext cx="7391400" cy="5486400"/>
            <a:chOff x="528" y="960"/>
            <a:chExt cx="4463" cy="2591"/>
          </a:xfrm>
        </p:grpSpPr>
        <p:sp>
          <p:nvSpPr>
            <p:cNvPr id="7172" name="Rectangle 4"/>
            <p:cNvSpPr>
              <a:spLocks noChangeArrowheads="1"/>
            </p:cNvSpPr>
            <p:nvPr/>
          </p:nvSpPr>
          <p:spPr bwMode="auto">
            <a:xfrm>
              <a:off x="2046" y="960"/>
              <a:ext cx="1071" cy="347"/>
            </a:xfrm>
            <a:prstGeom prst="rect">
              <a:avLst/>
            </a:prstGeom>
            <a:solidFill>
              <a:srgbClr val="FF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00FF"/>
                  </a:solidFill>
                  <a:latin typeface="Times New Roman" pitchFamily="16" charset="0"/>
                  <a:ea typeface="SimSun" charset="-122"/>
                </a:rPr>
                <a:t>WATER TANK</a:t>
              </a:r>
            </a:p>
          </p:txBody>
        </p:sp>
        <p:sp>
          <p:nvSpPr>
            <p:cNvPr id="7173" name="Rectangle 5"/>
            <p:cNvSpPr>
              <a:spLocks noChangeArrowheads="1"/>
            </p:cNvSpPr>
            <p:nvPr/>
          </p:nvSpPr>
          <p:spPr bwMode="auto">
            <a:xfrm>
              <a:off x="885" y="1538"/>
              <a:ext cx="1071" cy="693"/>
            </a:xfrm>
            <a:prstGeom prst="rect">
              <a:avLst/>
            </a:prstGeom>
            <a:solidFill>
              <a:srgbClr val="FF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993300"/>
                  </a:solidFill>
                  <a:latin typeface="Times New Roman" pitchFamily="16" charset="0"/>
                  <a:ea typeface="SimSun" charset="-122"/>
                </a:rPr>
                <a:t>BASED ON PLACEMENT OF TANK</a:t>
              </a:r>
            </a:p>
          </p:txBody>
        </p:sp>
        <p:sp>
          <p:nvSpPr>
            <p:cNvPr id="7174" name="Rectangle 6"/>
            <p:cNvSpPr>
              <a:spLocks noChangeArrowheads="1"/>
            </p:cNvSpPr>
            <p:nvPr/>
          </p:nvSpPr>
          <p:spPr bwMode="auto">
            <a:xfrm>
              <a:off x="3563" y="1538"/>
              <a:ext cx="1250" cy="513"/>
            </a:xfrm>
            <a:prstGeom prst="rect">
              <a:avLst/>
            </a:prstGeom>
            <a:solidFill>
              <a:srgbClr val="FF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FF00FF"/>
                  </a:solidFill>
                  <a:latin typeface="Times New Roman" pitchFamily="16" charset="0"/>
                  <a:ea typeface="SimSun" charset="-122"/>
                </a:rPr>
                <a:t>BASED ON SHAPE OF TANK</a:t>
              </a:r>
            </a:p>
          </p:txBody>
        </p:sp>
        <p:sp>
          <p:nvSpPr>
            <p:cNvPr id="7175" name="Rectangle 7"/>
            <p:cNvSpPr>
              <a:spLocks noChangeArrowheads="1"/>
            </p:cNvSpPr>
            <p:nvPr/>
          </p:nvSpPr>
          <p:spPr bwMode="auto">
            <a:xfrm>
              <a:off x="528" y="2512"/>
              <a:ext cx="1607" cy="809"/>
            </a:xfrm>
            <a:prstGeom prst="rect">
              <a:avLst/>
            </a:prstGeom>
            <a:solidFill>
              <a:srgbClr val="FF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1. RESTING ON GROUND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2. UNDER GROUND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3. ELEVATED</a:t>
              </a:r>
            </a:p>
          </p:txBody>
        </p:sp>
        <p:sp>
          <p:nvSpPr>
            <p:cNvPr id="7176" name="Rectangle 8"/>
            <p:cNvSpPr>
              <a:spLocks noChangeArrowheads="1"/>
            </p:cNvSpPr>
            <p:nvPr/>
          </p:nvSpPr>
          <p:spPr bwMode="auto">
            <a:xfrm>
              <a:off x="3385" y="2512"/>
              <a:ext cx="1607" cy="1040"/>
            </a:xfrm>
            <a:prstGeom prst="rect">
              <a:avLst/>
            </a:prstGeom>
            <a:solidFill>
              <a:srgbClr val="FF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1. CIRCULAR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2. RECTANGULAR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3. SPHERICAL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4. INTZ</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rgbClr val="008080"/>
                  </a:solidFill>
                  <a:latin typeface="Times New Roman" pitchFamily="16" charset="0"/>
                  <a:ea typeface="SimSun" charset="-122"/>
                </a:rPr>
                <a:t>5. CONICAL BOTTOM</a:t>
              </a:r>
            </a:p>
          </p:txBody>
        </p:sp>
        <p:sp>
          <p:nvSpPr>
            <p:cNvPr id="7177" name="AutoShape 9"/>
            <p:cNvSpPr>
              <a:spLocks noChangeArrowheads="1"/>
            </p:cNvSpPr>
            <p:nvPr/>
          </p:nvSpPr>
          <p:spPr bwMode="auto">
            <a:xfrm>
              <a:off x="1956" y="1935"/>
              <a:ext cx="1607" cy="115"/>
            </a:xfrm>
            <a:prstGeom prst="leftRightArrow">
              <a:avLst>
                <a:gd name="adj1" fmla="val 50000"/>
                <a:gd name="adj2" fmla="val 278184"/>
              </a:avLst>
            </a:prstGeom>
            <a:solidFill>
              <a:srgbClr val="CC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8" name="AutoShape 10"/>
            <p:cNvSpPr>
              <a:spLocks noChangeArrowheads="1"/>
            </p:cNvSpPr>
            <p:nvPr/>
          </p:nvSpPr>
          <p:spPr bwMode="auto">
            <a:xfrm>
              <a:off x="1331" y="2233"/>
              <a:ext cx="89" cy="279"/>
            </a:xfrm>
            <a:prstGeom prst="downArrow">
              <a:avLst>
                <a:gd name="adj1" fmla="val 50000"/>
                <a:gd name="adj2" fmla="val 78371"/>
              </a:avLst>
            </a:prstGeom>
            <a:solidFill>
              <a:srgbClr val="00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9" name="AutoShape 11"/>
            <p:cNvSpPr>
              <a:spLocks noChangeArrowheads="1"/>
            </p:cNvSpPr>
            <p:nvPr/>
          </p:nvSpPr>
          <p:spPr bwMode="auto">
            <a:xfrm>
              <a:off x="4188" y="2050"/>
              <a:ext cx="89" cy="510"/>
            </a:xfrm>
            <a:prstGeom prst="downArrow">
              <a:avLst>
                <a:gd name="adj1" fmla="val 50000"/>
                <a:gd name="adj2" fmla="val 143258"/>
              </a:avLst>
            </a:prstGeom>
            <a:solidFill>
              <a:srgbClr val="00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80" name="AutoShape 12"/>
            <p:cNvSpPr>
              <a:spLocks noChangeArrowheads="1"/>
            </p:cNvSpPr>
            <p:nvPr/>
          </p:nvSpPr>
          <p:spPr bwMode="auto">
            <a:xfrm>
              <a:off x="2581" y="1290"/>
              <a:ext cx="89" cy="760"/>
            </a:xfrm>
            <a:prstGeom prst="downArrow">
              <a:avLst>
                <a:gd name="adj1" fmla="val 50000"/>
                <a:gd name="adj2" fmla="val 213483"/>
              </a:avLst>
            </a:prstGeom>
            <a:solidFill>
              <a:srgbClr val="CC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09036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169091"/>
          </a:xfrm>
        </p:spPr>
        <p:txBody>
          <a:bodyPr/>
          <a:lstStyle/>
          <a:p>
            <a:r>
              <a:rPr lang="en-US" b="1" dirty="0" smtClean="0">
                <a:solidFill>
                  <a:srgbClr val="FF0000"/>
                </a:solidFill>
                <a:latin typeface="Times New Roman" pitchFamily="18" charset="0"/>
                <a:cs typeface="Times New Roman" pitchFamily="18" charset="0"/>
              </a:rPr>
              <a:t>Dimension of the tank</a:t>
            </a:r>
            <a:endParaRPr lang="en-US" b="1" dirty="0">
              <a:solidFill>
                <a:srgbClr val="FF0000"/>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086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07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F0A4966B-6858-4CCC-BBD4-21132F268738}" type="slidenum">
              <a:rPr lang="en-GB"/>
              <a:pPr/>
              <a:t>3</a:t>
            </a:fld>
            <a:endParaRPr lang="en-GB"/>
          </a:p>
        </p:txBody>
      </p:sp>
      <p:sp>
        <p:nvSpPr>
          <p:cNvPr id="8193"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858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2438400" y="5715000"/>
            <a:ext cx="5105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RESTING ON GROUND</a:t>
            </a:r>
          </a:p>
        </p:txBody>
      </p:sp>
    </p:spTree>
    <p:extLst>
      <p:ext uri="{BB962C8B-B14F-4D97-AF65-F5344CB8AC3E}">
        <p14:creationId xmlns:p14="http://schemas.microsoft.com/office/powerpoint/2010/main" val="987563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630744A3-925A-478D-BFBA-CA4BF5915EBF}" type="slidenum">
              <a:rPr lang="en-GB"/>
              <a:pPr/>
              <a:t>4</a:t>
            </a:fld>
            <a:endParaRPr lang="en-GB"/>
          </a:p>
        </p:txBody>
      </p:sp>
      <p:sp>
        <p:nvSpPr>
          <p:cNvPr id="9217"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9" name="Text Box 3"/>
          <p:cNvSpPr txBox="1">
            <a:spLocks noChangeArrowheads="1"/>
          </p:cNvSpPr>
          <p:nvPr/>
        </p:nvSpPr>
        <p:spPr bwMode="auto">
          <a:xfrm>
            <a:off x="2438400" y="5715000"/>
            <a:ext cx="5105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UNDERGROUND</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6324600" cy="474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8322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887ECFC9-E3D7-4F1C-9C90-6C2AF05888B9}" type="slidenum">
              <a:rPr lang="en-GB"/>
              <a:pPr/>
              <a:t>5</a:t>
            </a:fld>
            <a:endParaRPr lang="en-GB"/>
          </a:p>
        </p:txBody>
      </p:sp>
      <p:sp>
        <p:nvSpPr>
          <p:cNvPr id="10241"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Text Box 3"/>
          <p:cNvSpPr txBox="1">
            <a:spLocks noChangeArrowheads="1"/>
          </p:cNvSpPr>
          <p:nvPr/>
        </p:nvSpPr>
        <p:spPr bwMode="auto">
          <a:xfrm>
            <a:off x="2438400" y="5715000"/>
            <a:ext cx="2514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ELEVATED</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914400"/>
            <a:ext cx="3622675"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1812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B2DF5295-044E-46DD-A428-C17C273D05E0}" type="slidenum">
              <a:rPr lang="en-GB"/>
              <a:pPr/>
              <a:t>6</a:t>
            </a:fld>
            <a:endParaRPr lang="en-GB"/>
          </a:p>
        </p:txBody>
      </p:sp>
      <p:sp>
        <p:nvSpPr>
          <p:cNvPr id="11265"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6"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7" name="Text Box 3"/>
          <p:cNvSpPr txBox="1">
            <a:spLocks noChangeArrowheads="1"/>
          </p:cNvSpPr>
          <p:nvPr/>
        </p:nvSpPr>
        <p:spPr bwMode="auto">
          <a:xfrm>
            <a:off x="2438400" y="5715000"/>
            <a:ext cx="2514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CIRCULAR</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629400" cy="497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8611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306864C1-409D-40EF-812B-6A103263DB5E}" type="slidenum">
              <a:rPr lang="en-GB"/>
              <a:pPr/>
              <a:t>7</a:t>
            </a:fld>
            <a:endParaRPr lang="en-GB"/>
          </a:p>
        </p:txBody>
      </p:sp>
      <p:sp>
        <p:nvSpPr>
          <p:cNvPr id="12289"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Text Box 3"/>
          <p:cNvSpPr txBox="1">
            <a:spLocks noChangeArrowheads="1"/>
          </p:cNvSpPr>
          <p:nvPr/>
        </p:nvSpPr>
        <p:spPr bwMode="auto">
          <a:xfrm>
            <a:off x="2438400" y="5791200"/>
            <a:ext cx="4267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RECTANGULAR</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772400" cy="4779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6451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3C49557E-CAF5-4C5F-A065-06ABF10BB13D}" type="slidenum">
              <a:rPr lang="en-GB"/>
              <a:pPr/>
              <a:t>8</a:t>
            </a:fld>
            <a:endParaRPr lang="en-GB"/>
          </a:p>
        </p:txBody>
      </p:sp>
      <p:sp>
        <p:nvSpPr>
          <p:cNvPr id="13313"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4"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p:cNvSpPr txBox="1">
            <a:spLocks noChangeArrowheads="1"/>
          </p:cNvSpPr>
          <p:nvPr/>
        </p:nvSpPr>
        <p:spPr bwMode="auto">
          <a:xfrm>
            <a:off x="2743200" y="5791200"/>
            <a:ext cx="4267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SPHERICAL</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b="13846"/>
          <a:stretch>
            <a:fillRect/>
          </a:stretch>
        </p:blipFill>
        <p:spPr bwMode="auto">
          <a:xfrm>
            <a:off x="2667000" y="838200"/>
            <a:ext cx="3951288" cy="4876800"/>
          </a:xfrm>
          <a:prstGeom prst="rect">
            <a:avLst/>
          </a:prstGeom>
          <a:noFill/>
          <a:ln>
            <a:noFill/>
          </a:ln>
          <a:effectLst/>
          <a:extLst>
            <a:ext uri="{909E8E84-426E-40DD-AFC4-6F175D3DCCD1}">
              <a14:hiddenFill xmlns:a14="http://schemas.microsoft.com/office/drawing/2010/main">
                <a:blipFill dpi="0" rotWithShape="0">
                  <a:blip/>
                  <a:srcRect b="1384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6745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545A7CC6-2740-4EB3-A009-21E85FE5423B}" type="slidenum">
              <a:rPr lang="en-GB"/>
              <a:pPr/>
              <a:t>9</a:t>
            </a:fld>
            <a:endParaRPr lang="en-GB"/>
          </a:p>
        </p:txBody>
      </p:sp>
      <p:sp>
        <p:nvSpPr>
          <p:cNvPr id="14337" name="Rectangle 1"/>
          <p:cNvSpPr>
            <a:spLocks noChangeArrowheads="1"/>
          </p:cNvSpPr>
          <p:nvPr/>
        </p:nvSpPr>
        <p:spPr bwMode="auto">
          <a:xfrm>
            <a:off x="228600" y="990600"/>
            <a:ext cx="845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Rectangle 2"/>
          <p:cNvSpPr>
            <a:spLocks noChangeArrowheads="1"/>
          </p:cNvSpPr>
          <p:nvPr/>
        </p:nvSpPr>
        <p:spPr bwMode="auto">
          <a:xfrm>
            <a:off x="0" y="32146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p:cNvSpPr txBox="1">
            <a:spLocks noChangeArrowheads="1"/>
          </p:cNvSpPr>
          <p:nvPr/>
        </p:nvSpPr>
        <p:spPr bwMode="auto">
          <a:xfrm>
            <a:off x="3733800" y="5715000"/>
            <a:ext cx="1371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spcBef>
                <a:spcPts val="2000"/>
              </a:spcBef>
            </a:pPr>
            <a:r>
              <a:rPr lang="en-GB" sz="3200" b="1">
                <a:solidFill>
                  <a:srgbClr val="FF0000"/>
                </a:solidFill>
              </a:rPr>
              <a:t>INTZ</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6705600" cy="470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28565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TotalTime>
  <Words>313</Words>
  <Application>Microsoft Office PowerPoint</Application>
  <PresentationFormat>On-screen Show (4:3)</PresentationFormat>
  <Paragraphs>58</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UNIT- 2  WATER TANK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Circular Tanks Resting On   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dc:creator>
  <cp:lastModifiedBy>JESUS</cp:lastModifiedBy>
  <cp:revision>83</cp:revision>
  <dcterms:created xsi:type="dcterms:W3CDTF">2016-01-07T21:52:19Z</dcterms:created>
  <dcterms:modified xsi:type="dcterms:W3CDTF">2016-01-08T16:54:16Z</dcterms:modified>
</cp:coreProperties>
</file>